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995d0c58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995d0c58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99770b1f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299770b1f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383570d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383570d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383570d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383570d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383570d0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383570d0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383570e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383570e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383570e9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383570e9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383570e9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383570e9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383570e9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383570e9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383570e9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383570e9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376ac3b7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376ac3b7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2995d0c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2995d0c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995d0c5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995d0c5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5376ac3b7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5376ac3b7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995d0c5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995d0c5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995d0c58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995d0c58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995d0c58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995d0c5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2995d0c58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2995d0c58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936875"/>
            <a:ext cx="2913600" cy="1466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3D-SaaS Website</a:t>
            </a:r>
            <a:endParaRPr/>
          </a:p>
        </p:txBody>
      </p:sp>
      <p:pic>
        <p:nvPicPr>
          <p:cNvPr id="60" name="Google Shape;60;p13"/>
          <p:cNvPicPr preferRelativeResize="0"/>
          <p:nvPr/>
        </p:nvPicPr>
        <p:blipFill>
          <a:blip r:embed="rId3">
            <a:alphaModFix/>
          </a:blip>
          <a:stretch>
            <a:fillRect/>
          </a:stretch>
        </p:blipFill>
        <p:spPr>
          <a:xfrm>
            <a:off x="3390275" y="0"/>
            <a:ext cx="5753723" cy="2994850"/>
          </a:xfrm>
          <a:prstGeom prst="rect">
            <a:avLst/>
          </a:prstGeom>
          <a:noFill/>
          <a:ln>
            <a:noFill/>
          </a:ln>
          <a:effectLst>
            <a:reflection blurRad="0" dir="5400000" dist="38100" endA="0" endPos="30000" fadeDir="5400012" kx="0" rotWithShape="0" algn="bl" stPos="0" sy="-100000" ky="0"/>
          </a:effectLst>
        </p:spPr>
      </p:pic>
      <p:sp>
        <p:nvSpPr>
          <p:cNvPr id="61" name="Google Shape;61;p13"/>
          <p:cNvSpPr txBox="1"/>
          <p:nvPr>
            <p:ph idx="1" type="subTitle"/>
          </p:nvPr>
        </p:nvSpPr>
        <p:spPr>
          <a:xfrm>
            <a:off x="510450" y="3182336"/>
            <a:ext cx="8123100" cy="119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E6EDF3"/>
                </a:solidFill>
                <a:latin typeface="Arial"/>
                <a:ea typeface="Arial"/>
                <a:cs typeface="Arial"/>
                <a:sym typeface="Arial"/>
              </a:rPr>
              <a:t>M. Fachry Dwi Handoko									5025201159	</a:t>
            </a:r>
            <a:br>
              <a:rPr lang="en" sz="1800">
                <a:solidFill>
                  <a:srgbClr val="E6EDF3"/>
                </a:solidFill>
                <a:latin typeface="Arial"/>
                <a:ea typeface="Arial"/>
                <a:cs typeface="Arial"/>
                <a:sym typeface="Arial"/>
              </a:rPr>
            </a:br>
            <a:r>
              <a:rPr lang="en" sz="1800">
                <a:solidFill>
                  <a:srgbClr val="E6EDF3"/>
                </a:solidFill>
                <a:latin typeface="Arial"/>
                <a:ea typeface="Arial"/>
                <a:cs typeface="Arial"/>
                <a:sym typeface="Arial"/>
              </a:rPr>
              <a:t>Faraihan Rafi Adityawarman								5025211074</a:t>
            </a:r>
            <a:endParaRPr sz="1800">
              <a:solidFill>
                <a:srgbClr val="E6EDF3"/>
              </a:solidFill>
              <a:latin typeface="Arial"/>
              <a:ea typeface="Arial"/>
              <a:cs typeface="Arial"/>
              <a:sym typeface="Arial"/>
            </a:endParaRPr>
          </a:p>
          <a:p>
            <a:pPr indent="0" lvl="0" marL="0" rtl="0" algn="l">
              <a:spcBef>
                <a:spcPts val="0"/>
              </a:spcBef>
              <a:spcAft>
                <a:spcPts val="0"/>
              </a:spcAft>
              <a:buNone/>
            </a:pPr>
            <a:r>
              <a:rPr lang="en" sz="1800">
                <a:solidFill>
                  <a:srgbClr val="E6EDF3"/>
                </a:solidFill>
                <a:latin typeface="Arial"/>
                <a:ea typeface="Arial"/>
                <a:cs typeface="Arial"/>
                <a:sym typeface="Arial"/>
              </a:rPr>
              <a:t>Pascal Roger Junior Tauran								5025211072</a:t>
            </a:r>
            <a:endParaRPr sz="1800">
              <a:solidFill>
                <a:srgbClr val="E6EDF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178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page Scene</a:t>
            </a:r>
            <a:endParaRPr/>
          </a:p>
        </p:txBody>
      </p:sp>
      <p:pic>
        <p:nvPicPr>
          <p:cNvPr id="125" name="Google Shape;125;p22"/>
          <p:cNvPicPr preferRelativeResize="0"/>
          <p:nvPr/>
        </p:nvPicPr>
        <p:blipFill>
          <a:blip r:embed="rId3">
            <a:alphaModFix/>
          </a:blip>
          <a:stretch>
            <a:fillRect/>
          </a:stretch>
        </p:blipFill>
        <p:spPr>
          <a:xfrm>
            <a:off x="521875" y="792513"/>
            <a:ext cx="4050124" cy="2050624"/>
          </a:xfrm>
          <a:prstGeom prst="rect">
            <a:avLst/>
          </a:prstGeom>
          <a:noFill/>
          <a:ln>
            <a:noFill/>
          </a:ln>
        </p:spPr>
      </p:pic>
      <p:pic>
        <p:nvPicPr>
          <p:cNvPr id="126" name="Google Shape;126;p22"/>
          <p:cNvPicPr preferRelativeResize="0"/>
          <p:nvPr/>
        </p:nvPicPr>
        <p:blipFill>
          <a:blip r:embed="rId4">
            <a:alphaModFix/>
          </a:blip>
          <a:stretch>
            <a:fillRect/>
          </a:stretch>
        </p:blipFill>
        <p:spPr>
          <a:xfrm>
            <a:off x="4606550" y="1652725"/>
            <a:ext cx="4060645" cy="2050625"/>
          </a:xfrm>
          <a:prstGeom prst="rect">
            <a:avLst/>
          </a:prstGeom>
          <a:noFill/>
          <a:ln>
            <a:noFill/>
          </a:ln>
        </p:spPr>
      </p:pic>
      <p:pic>
        <p:nvPicPr>
          <p:cNvPr id="127" name="Google Shape;127;p22"/>
          <p:cNvPicPr preferRelativeResize="0"/>
          <p:nvPr/>
        </p:nvPicPr>
        <p:blipFill>
          <a:blip r:embed="rId5">
            <a:alphaModFix/>
          </a:blip>
          <a:stretch>
            <a:fillRect/>
          </a:stretch>
        </p:blipFill>
        <p:spPr>
          <a:xfrm>
            <a:off x="432350" y="2884625"/>
            <a:ext cx="4060651" cy="20367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Home.jsx</a:t>
            </a:r>
            <a:endParaRPr/>
          </a:p>
        </p:txBody>
      </p:sp>
      <p:sp>
        <p:nvSpPr>
          <p:cNvPr id="133" name="Google Shape;133;p23"/>
          <p:cNvSpPr txBox="1"/>
          <p:nvPr>
            <p:ph idx="1" type="body"/>
          </p:nvPr>
        </p:nvSpPr>
        <p:spPr>
          <a:xfrm>
            <a:off x="4717425" y="1152475"/>
            <a:ext cx="4114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This calls the `Navbar`, `Hero`, `About`, `Tech`, `Contact` and `StarsCanvas` elements for the web page.</a:t>
            </a:r>
            <a:endParaRPr sz="1400"/>
          </a:p>
        </p:txBody>
      </p:sp>
      <p:pic>
        <p:nvPicPr>
          <p:cNvPr id="134" name="Google Shape;134;p23"/>
          <p:cNvPicPr preferRelativeResize="0"/>
          <p:nvPr/>
        </p:nvPicPr>
        <p:blipFill>
          <a:blip r:embed="rId3">
            <a:alphaModFix/>
          </a:blip>
          <a:stretch>
            <a:fillRect/>
          </a:stretch>
        </p:blipFill>
        <p:spPr>
          <a:xfrm>
            <a:off x="311700" y="1184925"/>
            <a:ext cx="4372512"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Hero.jsx</a:t>
            </a:r>
            <a:endParaRPr/>
          </a:p>
        </p:txBody>
      </p:sp>
      <p:sp>
        <p:nvSpPr>
          <p:cNvPr id="140" name="Google Shape;140;p24"/>
          <p:cNvSpPr txBox="1"/>
          <p:nvPr>
            <p:ph idx="1" type="body"/>
          </p:nvPr>
        </p:nvSpPr>
        <p:spPr>
          <a:xfrm>
            <a:off x="4717425" y="1152475"/>
            <a:ext cx="41148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400"/>
              <a:t>This calls the `ComputerCanvas` element. There is also another &lt;div&gt; element which contains an anchor tag (&lt;a&gt;) with a href attribute set to '#about', It has a rounded rectangular shape and contains an animated dot element (&lt;motion.div&gt;) using the motion object from the "framer-motion" library. The dot animates vertically with a repeating motion defined by the animate and transition properties</a:t>
            </a:r>
            <a:endParaRPr sz="1400"/>
          </a:p>
        </p:txBody>
      </p:sp>
      <p:pic>
        <p:nvPicPr>
          <p:cNvPr id="141" name="Google Shape;141;p24"/>
          <p:cNvPicPr preferRelativeResize="0"/>
          <p:nvPr/>
        </p:nvPicPr>
        <p:blipFill rotWithShape="1">
          <a:blip r:embed="rId3">
            <a:alphaModFix/>
          </a:blip>
          <a:srcRect b="2058" l="2414" r="2537" t="2211"/>
          <a:stretch/>
        </p:blipFill>
        <p:spPr>
          <a:xfrm>
            <a:off x="342275" y="947825"/>
            <a:ext cx="3740150" cy="39601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Computers</a:t>
            </a:r>
            <a:r>
              <a:rPr lang="en"/>
              <a:t>.jsx pt.1</a:t>
            </a:r>
            <a:endParaRPr/>
          </a:p>
        </p:txBody>
      </p:sp>
      <p:sp>
        <p:nvSpPr>
          <p:cNvPr id="147" name="Google Shape;147;p25"/>
          <p:cNvSpPr txBox="1"/>
          <p:nvPr>
            <p:ph idx="1" type="body"/>
          </p:nvPr>
        </p:nvSpPr>
        <p:spPr>
          <a:xfrm>
            <a:off x="4572000" y="902550"/>
            <a:ext cx="3742500" cy="4046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In this computer.jsx, we use the `useGLTF` hook  to     load the3D model of a desktop located at ./desktop_pc /scene.gltf. The loaded model is assigned to the computer variable. The component returns a &lt;mesh&gt; element, which serves as a container for the 3D scene. Inside the &lt;mesh&gt;, there are several lighting elements defined; &lt;hemisphereLight&gt; which represents a hemisphere light with an intensity of 0.15 and a ground color of black. It provides ambient lighting to the scene. &lt;spotLight&gt; which represents a spotlight positioned at [-20, 50, 10] with specific properties angle, penumbra, intensity, and shadow casting.</a:t>
            </a:r>
            <a:endParaRPr sz="1100"/>
          </a:p>
          <a:p>
            <a:pPr indent="0" lvl="0" marL="0" rtl="0" algn="just">
              <a:spcBef>
                <a:spcPts val="1200"/>
              </a:spcBef>
              <a:spcAft>
                <a:spcPts val="0"/>
              </a:spcAft>
              <a:buSzPts val="852"/>
              <a:buNone/>
            </a:pPr>
            <a:r>
              <a:rPr lang="en" sz="1100"/>
              <a:t>It provides directional and focused lighting with shadows and &lt;pointLight&gt; which represents a point light with an intensity of 1. It provides additional lighting to the scene. The 3D model of the computer is rendered as a &lt;primitive&gt; component. The object prop is set to computer.scene, which is the loaded 3D model from the `useGLTF` hook.</a:t>
            </a:r>
            <a:endParaRPr sz="1100"/>
          </a:p>
          <a:p>
            <a:pPr indent="0" lvl="0" marL="0" rtl="0" algn="just">
              <a:spcBef>
                <a:spcPts val="1200"/>
              </a:spcBef>
              <a:spcAft>
                <a:spcPts val="0"/>
              </a:spcAft>
              <a:buSzPts val="852"/>
              <a:buNone/>
            </a:pPr>
            <a:r>
              <a:t/>
            </a:r>
            <a:endParaRPr sz="1100"/>
          </a:p>
          <a:p>
            <a:pPr indent="0" lvl="0" marL="0" rtl="0" algn="just">
              <a:spcBef>
                <a:spcPts val="1200"/>
              </a:spcBef>
              <a:spcAft>
                <a:spcPts val="0"/>
              </a:spcAft>
              <a:buSzPts val="852"/>
              <a:buNone/>
            </a:pPr>
            <a:r>
              <a:t/>
            </a:r>
            <a:endParaRPr sz="1100"/>
          </a:p>
          <a:p>
            <a:pPr indent="0" lvl="0" marL="0" rtl="0" algn="just">
              <a:spcBef>
                <a:spcPts val="1200"/>
              </a:spcBef>
              <a:spcAft>
                <a:spcPts val="1200"/>
              </a:spcAft>
              <a:buSzPts val="852"/>
              <a:buNone/>
            </a:pPr>
            <a:r>
              <a:t/>
            </a:r>
            <a:endParaRPr sz="1100"/>
          </a:p>
        </p:txBody>
      </p:sp>
      <p:pic>
        <p:nvPicPr>
          <p:cNvPr id="148" name="Google Shape;148;p25"/>
          <p:cNvPicPr preferRelativeResize="0"/>
          <p:nvPr/>
        </p:nvPicPr>
        <p:blipFill rotWithShape="1">
          <a:blip r:embed="rId3">
            <a:alphaModFix/>
          </a:blip>
          <a:srcRect b="59417" l="0" r="0" t="0"/>
          <a:stretch/>
        </p:blipFill>
        <p:spPr>
          <a:xfrm>
            <a:off x="311700" y="941525"/>
            <a:ext cx="3699342" cy="3338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Computers.jsx pt.2</a:t>
            </a:r>
            <a:endParaRPr/>
          </a:p>
        </p:txBody>
      </p:sp>
      <p:sp>
        <p:nvSpPr>
          <p:cNvPr id="154" name="Google Shape;154;p26"/>
          <p:cNvSpPr txBox="1"/>
          <p:nvPr>
            <p:ph idx="1" type="body"/>
          </p:nvPr>
        </p:nvSpPr>
        <p:spPr>
          <a:xfrm>
            <a:off x="4342750" y="921050"/>
            <a:ext cx="3971700" cy="396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The &lt;Canvas&gt; element is configured with several props. `frameloop` is set to 'demand', which means the rendering loop will only occur when requested. `camera` configures the camera position and field of view. `gl` configures</a:t>
            </a:r>
            <a:r>
              <a:rPr lang="en" sz="1100"/>
              <a:t> </a:t>
            </a:r>
            <a:r>
              <a:rPr lang="en" sz="1100"/>
              <a:t>the WebGL renderer, with preserveDrawingBuffer set to true to allow capturing the canvas as an image.</a:t>
            </a:r>
            <a:endParaRPr sz="1100"/>
          </a:p>
          <a:p>
            <a:pPr indent="0" lvl="0" marL="0" rtl="0" algn="just">
              <a:spcBef>
                <a:spcPts val="1200"/>
              </a:spcBef>
              <a:spcAft>
                <a:spcPts val="0"/>
              </a:spcAft>
              <a:buSzPts val="852"/>
              <a:buNone/>
            </a:pPr>
            <a:r>
              <a:rPr lang="en" sz="1100"/>
              <a:t>Inside the &lt;Canvas&gt;, there is a &lt;Suspense&gt; component that provides a fallback UI (the &lt;CanvasLoader /&gt; component) while the content is loading.</a:t>
            </a:r>
            <a:endParaRPr sz="1100"/>
          </a:p>
          <a:p>
            <a:pPr indent="0" lvl="0" marL="0" rtl="0" algn="just">
              <a:spcBef>
                <a:spcPts val="1200"/>
              </a:spcBef>
              <a:spcAft>
                <a:spcPts val="0"/>
              </a:spcAft>
              <a:buSzPts val="852"/>
              <a:buNone/>
            </a:pPr>
            <a:r>
              <a:rPr lang="en" sz="1100"/>
              <a:t>The &lt;Computers&gt; component is rendered, passing the isMobile prop to control the scaling and positioning of the computer model. Finally, the &lt;Preload&gt; component from @react-three/drei is used to ensure all assets are preloaded before rendering the scene.</a:t>
            </a:r>
            <a:endParaRPr sz="1100"/>
          </a:p>
          <a:p>
            <a:pPr indent="0" lvl="0" marL="0" rtl="0" algn="just">
              <a:spcBef>
                <a:spcPts val="1200"/>
              </a:spcBef>
              <a:spcAft>
                <a:spcPts val="0"/>
              </a:spcAft>
              <a:buSzPts val="852"/>
              <a:buNone/>
            </a:pPr>
            <a:r>
              <a:t/>
            </a:r>
            <a:endParaRPr sz="1100"/>
          </a:p>
          <a:p>
            <a:pPr indent="0" lvl="0" marL="0" rtl="0" algn="just">
              <a:spcBef>
                <a:spcPts val="1200"/>
              </a:spcBef>
              <a:spcAft>
                <a:spcPts val="1200"/>
              </a:spcAft>
              <a:buSzPts val="852"/>
              <a:buNone/>
            </a:pPr>
            <a:r>
              <a:t/>
            </a:r>
            <a:endParaRPr sz="1100"/>
          </a:p>
        </p:txBody>
      </p:sp>
      <p:pic>
        <p:nvPicPr>
          <p:cNvPr id="155" name="Google Shape;155;p26"/>
          <p:cNvPicPr preferRelativeResize="0"/>
          <p:nvPr/>
        </p:nvPicPr>
        <p:blipFill rotWithShape="1">
          <a:blip r:embed="rId3">
            <a:alphaModFix/>
          </a:blip>
          <a:srcRect b="0" l="0" r="0" t="40087"/>
          <a:stretch/>
        </p:blipFill>
        <p:spPr>
          <a:xfrm>
            <a:off x="838750" y="924575"/>
            <a:ext cx="3008725" cy="40084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Tech.jsx</a:t>
            </a:r>
            <a:endParaRPr/>
          </a:p>
        </p:txBody>
      </p:sp>
      <p:sp>
        <p:nvSpPr>
          <p:cNvPr id="161" name="Google Shape;161;p27"/>
          <p:cNvSpPr txBox="1"/>
          <p:nvPr>
            <p:ph idx="1" type="body"/>
          </p:nvPr>
        </p:nvSpPr>
        <p:spPr>
          <a:xfrm>
            <a:off x="4342750" y="921050"/>
            <a:ext cx="3971700" cy="396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The Tech component returns a &lt;div&gt; that sets up a flex container that displays its children in a row, wraps them to the next line when necessary, centers them horizontally, and applies a gap of 10 units between them.</a:t>
            </a:r>
            <a:endParaRPr sz="1100"/>
          </a:p>
          <a:p>
            <a:pPr indent="0" lvl="0" marL="0" rtl="0" algn="just">
              <a:spcBef>
                <a:spcPts val="1200"/>
              </a:spcBef>
              <a:spcAft>
                <a:spcPts val="0"/>
              </a:spcAft>
              <a:buSzPts val="852"/>
              <a:buNone/>
            </a:pPr>
            <a:r>
              <a:rPr lang="en" sz="1100"/>
              <a:t>Inside &lt;div&gt;, there is a mapping over the technologies array using the map method. For each technology object, a &lt;div&gt; element with the class name 'w-28 h-28' is rendered. This sets the width and height of each container element to 28 units.</a:t>
            </a:r>
            <a:endParaRPr sz="1100"/>
          </a:p>
          <a:p>
            <a:pPr indent="0" lvl="0" marL="0" rtl="0" algn="just">
              <a:spcBef>
                <a:spcPts val="1200"/>
              </a:spcBef>
              <a:spcAft>
                <a:spcPts val="0"/>
              </a:spcAft>
              <a:buSzPts val="852"/>
              <a:buNone/>
            </a:pPr>
            <a:r>
              <a:rPr lang="en" sz="1100"/>
              <a:t>Inside each container element, the BallCanvas component is rendered. The icon prop is passed to the `BallCanvas` component, which represents the icon or image associated with the technology in the `Ball`(s).</a:t>
            </a:r>
            <a:endParaRPr sz="1100"/>
          </a:p>
          <a:p>
            <a:pPr indent="0" lvl="0" marL="0" rtl="0" algn="just">
              <a:spcBef>
                <a:spcPts val="1200"/>
              </a:spcBef>
              <a:spcAft>
                <a:spcPts val="0"/>
              </a:spcAft>
              <a:buSzPts val="852"/>
              <a:buNone/>
            </a:pPr>
            <a:r>
              <a:t/>
            </a:r>
            <a:endParaRPr sz="1100"/>
          </a:p>
          <a:p>
            <a:pPr indent="0" lvl="0" marL="0" rtl="0" algn="just">
              <a:spcBef>
                <a:spcPts val="1200"/>
              </a:spcBef>
              <a:spcAft>
                <a:spcPts val="1200"/>
              </a:spcAft>
              <a:buSzPts val="852"/>
              <a:buNone/>
            </a:pPr>
            <a:r>
              <a:t/>
            </a:r>
            <a:endParaRPr sz="1100"/>
          </a:p>
        </p:txBody>
      </p:sp>
      <p:pic>
        <p:nvPicPr>
          <p:cNvPr id="162" name="Google Shape;162;p27"/>
          <p:cNvPicPr preferRelativeResize="0"/>
          <p:nvPr/>
        </p:nvPicPr>
        <p:blipFill>
          <a:blip r:embed="rId3">
            <a:alphaModFix/>
          </a:blip>
          <a:stretch>
            <a:fillRect/>
          </a:stretch>
        </p:blipFill>
        <p:spPr>
          <a:xfrm>
            <a:off x="311700" y="953388"/>
            <a:ext cx="4037951" cy="32367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Ball</a:t>
            </a:r>
            <a:r>
              <a:rPr lang="en"/>
              <a:t>.jsx pt.1</a:t>
            </a:r>
            <a:endParaRPr/>
          </a:p>
        </p:txBody>
      </p:sp>
      <p:sp>
        <p:nvSpPr>
          <p:cNvPr id="168" name="Google Shape;168;p28"/>
          <p:cNvSpPr txBox="1"/>
          <p:nvPr>
            <p:ph idx="1" type="body"/>
          </p:nvPr>
        </p:nvSpPr>
        <p:spPr>
          <a:xfrm>
            <a:off x="4342750" y="921050"/>
            <a:ext cx="3971700" cy="396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The Ball component represents a 3D ball with an image `decal` applied to its surface. It receives the imgUrl prop, which is the URL of the image.</a:t>
            </a:r>
            <a:endParaRPr sz="1100"/>
          </a:p>
          <a:p>
            <a:pPr indent="0" lvl="0" marL="0" rtl="0" algn="just">
              <a:spcBef>
                <a:spcPts val="1200"/>
              </a:spcBef>
              <a:spcAft>
                <a:spcPts val="0"/>
              </a:spcAft>
              <a:buSzPts val="852"/>
              <a:buNone/>
            </a:pPr>
            <a:r>
              <a:rPr lang="en" sz="1100"/>
              <a:t>Inside the Ball component, a &lt;Float&gt; component from the @react-three/drei library is used to add floating animation to the ball. It receives `speed`, `rotationIntensity`, and `floatIntensity` props to control the animation behavior.</a:t>
            </a:r>
            <a:endParaRPr sz="1100"/>
          </a:p>
          <a:p>
            <a:pPr indent="0" lvl="0" marL="0" rtl="0" algn="just">
              <a:spcBef>
                <a:spcPts val="1200"/>
              </a:spcBef>
              <a:spcAft>
                <a:spcPts val="0"/>
              </a:spcAft>
              <a:buSzPts val="852"/>
              <a:buNone/>
            </a:pPr>
            <a:r>
              <a:rPr lang="en" sz="1100"/>
              <a:t>Several lighting elements are defined within the &lt;Float&gt; component: &lt;ambientLight&gt; which provides ambient lighting with an intensity of 0.25 and &lt;directionalLight&gt; which represents a directional light positioned at [0, 0, 0.05].</a:t>
            </a:r>
            <a:endParaRPr sz="1100"/>
          </a:p>
          <a:p>
            <a:pPr indent="0" lvl="0" marL="0" rtl="0" algn="just">
              <a:spcBef>
                <a:spcPts val="1200"/>
              </a:spcBef>
              <a:spcAft>
                <a:spcPts val="0"/>
              </a:spcAft>
              <a:buSzPts val="852"/>
              <a:buNone/>
            </a:pPr>
            <a:r>
              <a:rPr lang="en" sz="1100"/>
              <a:t>A &lt;mesh&gt; component is used to render the ball geometry. It has a scale of 2.75 and casts and receives shadows. The ball geometry is created using an &lt;icosahedronGeometry&gt; component with radius 1 and detail 1.</a:t>
            </a:r>
            <a:endParaRPr sz="1100"/>
          </a:p>
          <a:p>
            <a:pPr indent="0" lvl="0" marL="0" rtl="0" algn="just">
              <a:spcBef>
                <a:spcPts val="1200"/>
              </a:spcBef>
              <a:spcAft>
                <a:spcPts val="1200"/>
              </a:spcAft>
              <a:buSzPts val="852"/>
              <a:buNone/>
            </a:pPr>
            <a:r>
              <a:rPr lang="en" sz="1100"/>
              <a:t>The ball is rendered with a &lt;meshStandardMaterial&gt; component and  applies polygon offset, and uses flat shading.</a:t>
            </a:r>
            <a:endParaRPr sz="1100"/>
          </a:p>
        </p:txBody>
      </p:sp>
      <p:pic>
        <p:nvPicPr>
          <p:cNvPr id="169" name="Google Shape;169;p28"/>
          <p:cNvPicPr preferRelativeResize="0"/>
          <p:nvPr/>
        </p:nvPicPr>
        <p:blipFill rotWithShape="1">
          <a:blip r:embed="rId3">
            <a:alphaModFix/>
          </a:blip>
          <a:srcRect b="51114" l="0" r="0" t="0"/>
          <a:stretch/>
        </p:blipFill>
        <p:spPr>
          <a:xfrm>
            <a:off x="311700" y="921050"/>
            <a:ext cx="3745325" cy="3520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Ball.jsx pt.2</a:t>
            </a:r>
            <a:endParaRPr/>
          </a:p>
        </p:txBody>
      </p:sp>
      <p:sp>
        <p:nvSpPr>
          <p:cNvPr id="175" name="Google Shape;175;p29"/>
          <p:cNvSpPr txBox="1"/>
          <p:nvPr>
            <p:ph idx="1" type="body"/>
          </p:nvPr>
        </p:nvSpPr>
        <p:spPr>
          <a:xfrm>
            <a:off x="4342750" y="921050"/>
            <a:ext cx="3971700" cy="4092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A &lt;Decal&gt; component is added as a child of the &lt;mesh&gt;. It represents the decal applied to the ball's surface. It receives props like position, rotation, scale, map of the decal texture, and `flatShading`. The BallCanvas component represents the canvas for rendering the 3D ball with the decal. It receives the icon prop, which likely represents the URL of the decal image.</a:t>
            </a:r>
            <a:endParaRPr sz="1100"/>
          </a:p>
          <a:p>
            <a:pPr indent="0" lvl="0" marL="0" rtl="0" algn="just">
              <a:spcBef>
                <a:spcPts val="1200"/>
              </a:spcBef>
              <a:spcAft>
                <a:spcPts val="0"/>
              </a:spcAft>
              <a:buSzPts val="852"/>
              <a:buNone/>
            </a:pPr>
            <a:r>
              <a:rPr lang="en" sz="1100"/>
              <a:t>Inside the BallCanvas component, a &lt;Canvas&gt; component from the @react-three/fiber library is used to create the WebGL canvas for rendering the 3D scene.The &lt;Canvas&gt; component is configured with props like frameloop set to 'demand', dpr set to [1, 2] for device pixel ratio, and gl with preserveDrawingBuffer set to true to enable capturing the canvas as an image. The &lt;OrbitControls&gt; component from @react-three/drei is added to enable the user to orbit around the scene. </a:t>
            </a:r>
            <a:endParaRPr sz="1100"/>
          </a:p>
          <a:p>
            <a:pPr indent="0" lvl="0" marL="0" rtl="0" algn="just">
              <a:spcBef>
                <a:spcPts val="1200"/>
              </a:spcBef>
              <a:spcAft>
                <a:spcPts val="1200"/>
              </a:spcAft>
              <a:buSzPts val="852"/>
              <a:buNone/>
            </a:pPr>
            <a:r>
              <a:rPr lang="en" sz="1100"/>
              <a:t>The Ball component is rendered within the &lt;Suspense&gt;, passing the imgUrl prop to specify the decal image. And the &lt;Preload&gt; component from @react-three/drei is used to ensure all assets are preloaded before rendering the scene.</a:t>
            </a:r>
            <a:endParaRPr sz="1100"/>
          </a:p>
        </p:txBody>
      </p:sp>
      <p:pic>
        <p:nvPicPr>
          <p:cNvPr id="176" name="Google Shape;176;p29"/>
          <p:cNvPicPr preferRelativeResize="0"/>
          <p:nvPr/>
        </p:nvPicPr>
        <p:blipFill rotWithShape="1">
          <a:blip r:embed="rId3">
            <a:alphaModFix/>
          </a:blip>
          <a:srcRect b="0" l="0" r="0" t="47840"/>
          <a:stretch/>
        </p:blipFill>
        <p:spPr>
          <a:xfrm>
            <a:off x="311700" y="921051"/>
            <a:ext cx="3950831" cy="3962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Contact.jsx</a:t>
            </a:r>
            <a:endParaRPr/>
          </a:p>
        </p:txBody>
      </p:sp>
      <p:sp>
        <p:nvSpPr>
          <p:cNvPr id="182" name="Google Shape;182;p30"/>
          <p:cNvSpPr txBox="1"/>
          <p:nvPr>
            <p:ph idx="1" type="body"/>
          </p:nvPr>
        </p:nvSpPr>
        <p:spPr>
          <a:xfrm>
            <a:off x="4323700" y="1681625"/>
            <a:ext cx="3971700" cy="32004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852"/>
              <a:buNone/>
            </a:pPr>
            <a:r>
              <a:rPr lang="en" sz="1100"/>
              <a:t>The `Contact` component combines a form for user input and an interactive visual element to create a contact section in a larger application. It calls &lt;EarthCanvas /&gt; which renders a rotating globe 3D element.</a:t>
            </a:r>
            <a:endParaRPr sz="1100"/>
          </a:p>
        </p:txBody>
      </p:sp>
      <p:pic>
        <p:nvPicPr>
          <p:cNvPr id="183" name="Google Shape;183;p30"/>
          <p:cNvPicPr preferRelativeResize="0"/>
          <p:nvPr/>
        </p:nvPicPr>
        <p:blipFill>
          <a:blip r:embed="rId3">
            <a:alphaModFix/>
          </a:blip>
          <a:stretch>
            <a:fillRect/>
          </a:stretch>
        </p:blipFill>
        <p:spPr>
          <a:xfrm>
            <a:off x="565700" y="789125"/>
            <a:ext cx="3405860" cy="4224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Earth.jsx</a:t>
            </a:r>
            <a:endParaRPr/>
          </a:p>
        </p:txBody>
      </p:sp>
      <p:sp>
        <p:nvSpPr>
          <p:cNvPr id="189" name="Google Shape;189;p31"/>
          <p:cNvSpPr txBox="1"/>
          <p:nvPr>
            <p:ph idx="1" type="body"/>
          </p:nvPr>
        </p:nvSpPr>
        <p:spPr>
          <a:xfrm>
            <a:off x="4323600" y="753913"/>
            <a:ext cx="4508700" cy="4277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The `Earth` component uses the `useGLTF` hook from @react-three/drei to load a 3D model of the Earth from a GLTF file. The loaded Earth model is rendered as a primitive component with the object prop set to the scene property of the loaded model.</a:t>
            </a:r>
            <a:endParaRPr sz="1100"/>
          </a:p>
          <a:p>
            <a:pPr indent="0" lvl="0" marL="0" rtl="0" algn="just">
              <a:spcBef>
                <a:spcPts val="1200"/>
              </a:spcBef>
              <a:spcAft>
                <a:spcPts val="0"/>
              </a:spcAft>
              <a:buSzPts val="852"/>
              <a:buNone/>
            </a:pPr>
            <a:r>
              <a:rPr lang="en" sz="1100"/>
              <a:t>The `EarthCanvas` component is defined as a functional component. It renders a Canvas component from react-three-fiber, which provides the 3D rendering context. The Canvas component is configured with props:`shadows` enabling shadows in the scene. `frameloop='demand'` which specifies that the rendering loop should be triggered manually. `gl={{ preserveDrawingBuffer: true }}` enabling preservation of the drawing buffer for capturing the canvas content. `camera`: Configures the camera used in the scene, including the field of view, near and far clipping planes, and initial position.</a:t>
            </a:r>
            <a:endParaRPr sz="1100"/>
          </a:p>
          <a:p>
            <a:pPr indent="0" lvl="0" marL="0" rtl="0" algn="just">
              <a:spcBef>
                <a:spcPts val="1200"/>
              </a:spcBef>
              <a:spcAft>
                <a:spcPts val="1200"/>
              </a:spcAft>
              <a:buSzPts val="852"/>
              <a:buNone/>
            </a:pPr>
            <a:r>
              <a:rPr lang="en" sz="1100"/>
              <a:t>The OrbitControls component from @react-three/drei is added to enable orbit controls for the camera. It allows the user to rotate the camera around the scene. The Earth component is rendered inside the Suspense component, which displays the loaded Earth model when it is ready. The Preload component from @react-three/drei is used to preload all assets, ensuring that the 3D model and any associated resources are fully loaded before rendering.</a:t>
            </a:r>
            <a:endParaRPr sz="1100"/>
          </a:p>
        </p:txBody>
      </p:sp>
      <p:pic>
        <p:nvPicPr>
          <p:cNvPr id="190" name="Google Shape;190;p31"/>
          <p:cNvPicPr preferRelativeResize="0"/>
          <p:nvPr/>
        </p:nvPicPr>
        <p:blipFill>
          <a:blip r:embed="rId3">
            <a:alphaModFix/>
          </a:blip>
          <a:stretch>
            <a:fillRect/>
          </a:stretch>
        </p:blipFill>
        <p:spPr>
          <a:xfrm>
            <a:off x="311700" y="789125"/>
            <a:ext cx="3256375" cy="42072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 Features</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 page with 3D </a:t>
            </a:r>
            <a:r>
              <a:rPr lang="en"/>
              <a:t>elements</a:t>
            </a:r>
            <a:r>
              <a:rPr lang="en"/>
              <a:t> that rotate as you scroll down.</a:t>
            </a:r>
            <a:endParaRPr/>
          </a:p>
          <a:p>
            <a:pPr indent="-342900" lvl="0" marL="457200" rtl="0" algn="l">
              <a:spcBef>
                <a:spcPts val="0"/>
              </a:spcBef>
              <a:spcAft>
                <a:spcPts val="0"/>
              </a:spcAft>
              <a:buSzPts val="1800"/>
              <a:buChar char="-"/>
            </a:pPr>
            <a:r>
              <a:rPr lang="en"/>
              <a:t>Home page with 3D elements that you can </a:t>
            </a:r>
            <a:r>
              <a:rPr lang="en"/>
              <a:t>interact</a:t>
            </a:r>
            <a:r>
              <a:rPr lang="en"/>
              <a:t> with.</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15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Scene</a:t>
            </a:r>
            <a:endParaRPr/>
          </a:p>
        </p:txBody>
      </p:sp>
      <p:pic>
        <p:nvPicPr>
          <p:cNvPr id="73" name="Google Shape;73;p15"/>
          <p:cNvPicPr preferRelativeResize="0"/>
          <p:nvPr/>
        </p:nvPicPr>
        <p:blipFill>
          <a:blip r:embed="rId3">
            <a:alphaModFix/>
          </a:blip>
          <a:stretch>
            <a:fillRect/>
          </a:stretch>
        </p:blipFill>
        <p:spPr>
          <a:xfrm>
            <a:off x="524000" y="724350"/>
            <a:ext cx="3901348" cy="2007820"/>
          </a:xfrm>
          <a:prstGeom prst="rect">
            <a:avLst/>
          </a:prstGeom>
          <a:noFill/>
          <a:ln>
            <a:noFill/>
          </a:ln>
        </p:spPr>
      </p:pic>
      <p:pic>
        <p:nvPicPr>
          <p:cNvPr id="74" name="Google Shape;74;p15"/>
          <p:cNvPicPr preferRelativeResize="0"/>
          <p:nvPr/>
        </p:nvPicPr>
        <p:blipFill>
          <a:blip r:embed="rId4">
            <a:alphaModFix/>
          </a:blip>
          <a:stretch>
            <a:fillRect/>
          </a:stretch>
        </p:blipFill>
        <p:spPr>
          <a:xfrm>
            <a:off x="4571998" y="1981775"/>
            <a:ext cx="4267203" cy="2189858"/>
          </a:xfrm>
          <a:prstGeom prst="rect">
            <a:avLst/>
          </a:prstGeom>
          <a:noFill/>
          <a:ln>
            <a:noFill/>
          </a:ln>
        </p:spPr>
      </p:pic>
      <p:pic>
        <p:nvPicPr>
          <p:cNvPr id="75" name="Google Shape;75;p15"/>
          <p:cNvPicPr preferRelativeResize="0"/>
          <p:nvPr/>
        </p:nvPicPr>
        <p:blipFill>
          <a:blip r:embed="rId5">
            <a:alphaModFix/>
          </a:blip>
          <a:stretch>
            <a:fillRect/>
          </a:stretch>
        </p:blipFill>
        <p:spPr>
          <a:xfrm>
            <a:off x="240400" y="2884575"/>
            <a:ext cx="4024648" cy="2061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Intro.jsx</a:t>
            </a:r>
            <a:endParaRPr/>
          </a:p>
        </p:txBody>
      </p:sp>
      <p:pic>
        <p:nvPicPr>
          <p:cNvPr id="81" name="Google Shape;81;p16"/>
          <p:cNvPicPr preferRelativeResize="0"/>
          <p:nvPr/>
        </p:nvPicPr>
        <p:blipFill>
          <a:blip r:embed="rId3">
            <a:alphaModFix/>
          </a:blip>
          <a:stretch>
            <a:fillRect/>
          </a:stretch>
        </p:blipFill>
        <p:spPr>
          <a:xfrm>
            <a:off x="311700" y="1017725"/>
            <a:ext cx="3758256" cy="3820974"/>
          </a:xfrm>
          <a:prstGeom prst="rect">
            <a:avLst/>
          </a:prstGeom>
          <a:noFill/>
          <a:ln>
            <a:noFill/>
          </a:ln>
        </p:spPr>
      </p:pic>
      <p:sp>
        <p:nvSpPr>
          <p:cNvPr id="82" name="Google Shape;82;p16"/>
          <p:cNvSpPr txBox="1"/>
          <p:nvPr/>
        </p:nvSpPr>
        <p:spPr>
          <a:xfrm>
            <a:off x="4150000" y="2571750"/>
            <a:ext cx="196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Camera is to set the position of the camera itself</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IntroExperience.jsx</a:t>
            </a:r>
            <a:endParaRPr/>
          </a:p>
        </p:txBody>
      </p:sp>
      <p:pic>
        <p:nvPicPr>
          <p:cNvPr id="88" name="Google Shape;88;p17"/>
          <p:cNvPicPr preferRelativeResize="0"/>
          <p:nvPr/>
        </p:nvPicPr>
        <p:blipFill>
          <a:blip r:embed="rId3">
            <a:alphaModFix/>
          </a:blip>
          <a:stretch>
            <a:fillRect/>
          </a:stretch>
        </p:blipFill>
        <p:spPr>
          <a:xfrm>
            <a:off x="311700" y="1017725"/>
            <a:ext cx="5017542" cy="3820974"/>
          </a:xfrm>
          <a:prstGeom prst="rect">
            <a:avLst/>
          </a:prstGeom>
          <a:noFill/>
          <a:ln>
            <a:noFill/>
          </a:ln>
        </p:spPr>
      </p:pic>
      <p:sp>
        <p:nvSpPr>
          <p:cNvPr id="89" name="Google Shape;89;p17"/>
          <p:cNvSpPr txBox="1"/>
          <p:nvPr/>
        </p:nvSpPr>
        <p:spPr>
          <a:xfrm>
            <a:off x="5626550" y="2156088"/>
            <a:ext cx="301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To accompany the intro page itself we made the controls and lighting in this jsx file</a:t>
            </a:r>
            <a:endParaRPr>
              <a:latin typeface="Proxima Nova"/>
              <a:ea typeface="Proxima Nova"/>
              <a:cs typeface="Proxima Nova"/>
              <a:sym typeface="Proxima Nova"/>
            </a:endParaRPr>
          </a:p>
        </p:txBody>
      </p:sp>
      <p:sp>
        <p:nvSpPr>
          <p:cNvPr id="90" name="Google Shape;90;p17"/>
          <p:cNvSpPr txBox="1"/>
          <p:nvPr/>
        </p:nvSpPr>
        <p:spPr>
          <a:xfrm>
            <a:off x="5626550" y="3378813"/>
            <a:ext cx="301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“&lt;Office /&gt;” is used to import the 3D model itself to the jsx file</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IntroOverlay.jsx</a:t>
            </a:r>
            <a:endParaRPr/>
          </a:p>
        </p:txBody>
      </p:sp>
      <p:pic>
        <p:nvPicPr>
          <p:cNvPr id="96" name="Google Shape;96;p18"/>
          <p:cNvPicPr preferRelativeResize="0"/>
          <p:nvPr/>
        </p:nvPicPr>
        <p:blipFill>
          <a:blip r:embed="rId3">
            <a:alphaModFix/>
          </a:blip>
          <a:stretch>
            <a:fillRect/>
          </a:stretch>
        </p:blipFill>
        <p:spPr>
          <a:xfrm>
            <a:off x="93725" y="945225"/>
            <a:ext cx="4394574" cy="3820976"/>
          </a:xfrm>
          <a:prstGeom prst="rect">
            <a:avLst/>
          </a:prstGeom>
          <a:noFill/>
          <a:ln>
            <a:noFill/>
          </a:ln>
        </p:spPr>
      </p:pic>
      <p:pic>
        <p:nvPicPr>
          <p:cNvPr id="97" name="Google Shape;97;p18"/>
          <p:cNvPicPr preferRelativeResize="0"/>
          <p:nvPr/>
        </p:nvPicPr>
        <p:blipFill>
          <a:blip r:embed="rId4">
            <a:alphaModFix/>
          </a:blip>
          <a:stretch>
            <a:fillRect/>
          </a:stretch>
        </p:blipFill>
        <p:spPr>
          <a:xfrm>
            <a:off x="4571999" y="945225"/>
            <a:ext cx="4341127" cy="3820974"/>
          </a:xfrm>
          <a:prstGeom prst="rect">
            <a:avLst/>
          </a:prstGeom>
          <a:noFill/>
          <a:ln>
            <a:noFill/>
          </a:ln>
        </p:spPr>
      </p:pic>
      <p:sp>
        <p:nvSpPr>
          <p:cNvPr id="98" name="Google Shape;98;p18"/>
          <p:cNvSpPr txBox="1"/>
          <p:nvPr/>
        </p:nvSpPr>
        <p:spPr>
          <a:xfrm>
            <a:off x="4572000" y="531275"/>
            <a:ext cx="44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 section of IntroOverlay.jsx consisting of messages</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Office.jsx</a:t>
            </a:r>
            <a:endParaRPr/>
          </a:p>
        </p:txBody>
      </p:sp>
      <p:pic>
        <p:nvPicPr>
          <p:cNvPr id="104" name="Google Shape;104;p19"/>
          <p:cNvPicPr preferRelativeResize="0"/>
          <p:nvPr/>
        </p:nvPicPr>
        <p:blipFill>
          <a:blip r:embed="rId3">
            <a:alphaModFix/>
          </a:blip>
          <a:stretch>
            <a:fillRect/>
          </a:stretch>
        </p:blipFill>
        <p:spPr>
          <a:xfrm>
            <a:off x="435950" y="1017725"/>
            <a:ext cx="4237949" cy="3145376"/>
          </a:xfrm>
          <a:prstGeom prst="rect">
            <a:avLst/>
          </a:prstGeom>
          <a:noFill/>
          <a:ln>
            <a:noFill/>
          </a:ln>
        </p:spPr>
      </p:pic>
      <p:pic>
        <p:nvPicPr>
          <p:cNvPr id="105" name="Google Shape;105;p19"/>
          <p:cNvPicPr preferRelativeResize="0"/>
          <p:nvPr/>
        </p:nvPicPr>
        <p:blipFill>
          <a:blip r:embed="rId4">
            <a:alphaModFix/>
          </a:blip>
          <a:stretch>
            <a:fillRect/>
          </a:stretch>
        </p:blipFill>
        <p:spPr>
          <a:xfrm>
            <a:off x="5139140" y="1017725"/>
            <a:ext cx="3548385" cy="3145374"/>
          </a:xfrm>
          <a:prstGeom prst="rect">
            <a:avLst/>
          </a:prstGeom>
          <a:noFill/>
          <a:ln>
            <a:noFill/>
          </a:ln>
        </p:spPr>
      </p:pic>
      <p:sp>
        <p:nvSpPr>
          <p:cNvPr id="106" name="Google Shape;106;p19"/>
          <p:cNvSpPr txBox="1"/>
          <p:nvPr/>
        </p:nvSpPr>
        <p:spPr>
          <a:xfrm>
            <a:off x="435950" y="4300650"/>
            <a:ext cx="480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We modify each movement of the office in the Office.jsx. That consist of the rotation, movement, etc (using GSAP)</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Library.jsx and Attic.jsx</a:t>
            </a:r>
            <a:endParaRPr/>
          </a:p>
        </p:txBody>
      </p:sp>
      <p:pic>
        <p:nvPicPr>
          <p:cNvPr id="112" name="Google Shape;112;p20"/>
          <p:cNvPicPr preferRelativeResize="0"/>
          <p:nvPr/>
        </p:nvPicPr>
        <p:blipFill>
          <a:blip r:embed="rId3">
            <a:alphaModFix/>
          </a:blip>
          <a:stretch>
            <a:fillRect/>
          </a:stretch>
        </p:blipFill>
        <p:spPr>
          <a:xfrm>
            <a:off x="572875" y="1170125"/>
            <a:ext cx="3775925" cy="3423875"/>
          </a:xfrm>
          <a:prstGeom prst="rect">
            <a:avLst/>
          </a:prstGeom>
          <a:noFill/>
          <a:ln>
            <a:noFill/>
          </a:ln>
        </p:spPr>
      </p:pic>
      <p:pic>
        <p:nvPicPr>
          <p:cNvPr id="113" name="Google Shape;113;p20"/>
          <p:cNvPicPr preferRelativeResize="0"/>
          <p:nvPr/>
        </p:nvPicPr>
        <p:blipFill>
          <a:blip r:embed="rId4">
            <a:alphaModFix/>
          </a:blip>
          <a:stretch>
            <a:fillRect/>
          </a:stretch>
        </p:blipFill>
        <p:spPr>
          <a:xfrm>
            <a:off x="4799764" y="445025"/>
            <a:ext cx="2902509" cy="414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Position settings for each 3D models in Intro.jsx</a:t>
            </a:r>
            <a:endParaRPr/>
          </a:p>
        </p:txBody>
      </p:sp>
      <p:pic>
        <p:nvPicPr>
          <p:cNvPr id="119" name="Google Shape;119;p21"/>
          <p:cNvPicPr preferRelativeResize="0"/>
          <p:nvPr/>
        </p:nvPicPr>
        <p:blipFill>
          <a:blip r:embed="rId3">
            <a:alphaModFix/>
          </a:blip>
          <a:stretch>
            <a:fillRect/>
          </a:stretch>
        </p:blipFill>
        <p:spPr>
          <a:xfrm>
            <a:off x="1873425" y="1101675"/>
            <a:ext cx="4578109"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